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4" r:id="rId16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9" Type="http://schemas.openxmlformats.org/officeDocument/2006/relationships/slide" Target="slides/slide4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9" name="Shape 9559"/>
        <p:cNvGrpSpPr/>
        <p:nvPr/>
      </p:nvGrpSpPr>
      <p:grpSpPr>
        <a:xfrm>
          <a:off x="0" y="0"/>
          <a:ext cx="0" cy="0"/>
          <a:chOff x="0" y="0"/>
          <a:chExt cx="0" cy="0"/>
        </a:xfrm>
      </p:grpSpPr>
      <p:sp>
        <p:nvSpPr>
          <p:cNvPr id="9560" name="Google Shape;9560;p49:notes"/>
          <p:cNvSpPr/>
          <p:nvPr>
            <p:ph idx="2" type="sldImg"/>
          </p:nvPr>
        </p:nvSpPr>
        <p:spPr>
          <a:xfrm>
            <a:off x="1117600" y="693738"/>
            <a:ext cx="4622800" cy="3467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61" name="Google Shape;9561;p49:notes"/>
          <p:cNvSpPr txBox="1"/>
          <p:nvPr>
            <p:ph idx="1" type="body"/>
          </p:nvPr>
        </p:nvSpPr>
        <p:spPr>
          <a:xfrm>
            <a:off x="685800" y="4392613"/>
            <a:ext cx="5486400" cy="41608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Realized that e-signatures are as much an organizational change effort as a technology and policy issue</a:t>
            </a:r>
            <a:endParaRPr/>
          </a:p>
          <a:p>
            <a:pPr indent="0" lvl="0" marL="0" rtl="0" algn="l">
              <a:spcBef>
                <a:spcPts val="0"/>
              </a:spcBef>
              <a:spcAft>
                <a:spcPts val="0"/>
              </a:spcAft>
              <a:buNone/>
            </a:pPr>
            <a:r>
              <a:rPr lang="en-US">
                <a:latin typeface="Arial"/>
                <a:ea typeface="Arial"/>
                <a:cs typeface="Arial"/>
                <a:sym typeface="Arial"/>
              </a:rPr>
              <a:t>Making the transition from paper-based to electronic processes is hard.  Very tradition bound.</a:t>
            </a:r>
            <a:endParaRPr/>
          </a:p>
          <a:p>
            <a:pPr indent="0" lvl="0" marL="0" rtl="0" algn="l">
              <a:spcBef>
                <a:spcPts val="0"/>
              </a:spcBef>
              <a:spcAft>
                <a:spcPts val="0"/>
              </a:spcAft>
              <a:buNone/>
            </a:pPr>
            <a:r>
              <a:rPr lang="en-US">
                <a:latin typeface="Arial"/>
                <a:ea typeface="Arial"/>
                <a:cs typeface="Arial"/>
                <a:sym typeface="Arial"/>
              </a:rPr>
              <a:t>More detailed analysis supporting this, but wanted you to see a summary of the analysis</a:t>
            </a:r>
            <a:endParaRPr/>
          </a:p>
          <a:p>
            <a:pPr indent="0" lvl="0" marL="0" rtl="0" algn="l">
              <a:spcBef>
                <a:spcPts val="0"/>
              </a:spcBef>
              <a:spcAft>
                <a:spcPts val="0"/>
              </a:spcAft>
              <a:buNone/>
            </a:pPr>
            <a:r>
              <a:rPr lang="en-US">
                <a:latin typeface="Arial"/>
                <a:ea typeface="Arial"/>
                <a:cs typeface="Arial"/>
                <a:sym typeface="Arial"/>
              </a:rPr>
              <a:t>Wiki was a big part of keeping interested parties informed.</a:t>
            </a:r>
            <a:endParaRPr/>
          </a:p>
          <a:p>
            <a:pPr indent="0" lvl="0" marL="0" rtl="0" algn="l">
              <a:spcBef>
                <a:spcPts val="0"/>
              </a:spcBef>
              <a:spcAft>
                <a:spcPts val="0"/>
              </a:spcAft>
              <a:buNone/>
            </a:pPr>
            <a:r>
              <a:rPr lang="en-US">
                <a:latin typeface="Arial"/>
                <a:ea typeface="Arial"/>
                <a:cs typeface="Arial"/>
                <a:sym typeface="Arial"/>
              </a:rPr>
              <a:t>Group composition was a part of that.  </a:t>
            </a:r>
            <a:endParaRPr/>
          </a:p>
          <a:p>
            <a:pPr indent="0" lvl="0" marL="0" rtl="0" algn="l">
              <a:spcBef>
                <a:spcPts val="0"/>
              </a:spcBef>
              <a:spcAft>
                <a:spcPts val="0"/>
              </a:spcAft>
              <a:buNone/>
            </a:pPr>
            <a:r>
              <a:rPr lang="en-US">
                <a:latin typeface="Arial"/>
                <a:ea typeface="Arial"/>
                <a:cs typeface="Arial"/>
                <a:sym typeface="Arial"/>
              </a:rPr>
              <a:t>Larry also created “in the loop” messages to highlight certain work to a group of folks who asked to be kept “in the loop.”</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49.xml"/></Relationships>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2" name="Shape 9562"/>
        <p:cNvGrpSpPr/>
        <p:nvPr/>
      </p:nvGrpSpPr>
      <p:grpSpPr>
        <a:xfrm>
          <a:off x="0" y="0"/>
          <a:ext cx="0" cy="0"/>
          <a:chOff x="0" y="0"/>
          <a:chExt cx="0" cy="0"/>
        </a:xfrm>
      </p:grpSpPr>
      <p:sp>
        <p:nvSpPr>
          <p:cNvPr id="9563" name="Google Shape;9563;p1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2/23/2025</a:t>
            </a:r>
            <a:endParaRPr b="0" i="0" sz="800" u="none" cap="none" strike="noStrike">
              <a:solidFill>
                <a:srgbClr val="000000"/>
              </a:solidFill>
              <a:latin typeface="Tahoma"/>
              <a:ea typeface="Tahoma"/>
              <a:cs typeface="Tahoma"/>
              <a:sym typeface="Tahoma"/>
            </a:endParaRPr>
          </a:p>
        </p:txBody>
      </p:sp>
      <p:sp>
        <p:nvSpPr>
          <p:cNvPr id="9564" name="Google Shape;9564;p1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Tahoma"/>
              <a:buNone/>
            </a:pPr>
            <a:r>
              <a:rPr b="0" i="0" lang="en-US" sz="800" u="none" cap="none" strike="noStrike">
                <a:solidFill>
                  <a:srgbClr val="000000"/>
                </a:solidFill>
                <a:latin typeface="Tahoma"/>
                <a:ea typeface="Tahoma"/>
                <a:cs typeface="Tahoma"/>
                <a:sym typeface="Tahoma"/>
              </a:rPr>
              <a:t>DRAFT NMFS eSignature Group</a:t>
            </a:r>
            <a:endParaRPr/>
          </a:p>
        </p:txBody>
      </p:sp>
      <p:sp>
        <p:nvSpPr>
          <p:cNvPr id="9565" name="Google Shape;9565;p1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Tahoma"/>
              <a:buNone/>
            </a:pPr>
            <a:fld id="{00000000-1234-1234-1234-123412341234}" type="slidenum">
              <a:rPr b="0" i="0" lang="en-US" sz="800" u="none" cap="none" strike="noStrike">
                <a:solidFill>
                  <a:srgbClr val="000000"/>
                </a:solidFill>
                <a:latin typeface="Tahoma"/>
                <a:ea typeface="Tahoma"/>
                <a:cs typeface="Tahoma"/>
                <a:sym typeface="Tahoma"/>
              </a:rPr>
              <a:t>‹#›</a:t>
            </a:fld>
            <a:endParaRPr b="0" i="0" sz="800" u="none" cap="none" strike="noStrike">
              <a:solidFill>
                <a:srgbClr val="000000"/>
              </a:solidFill>
              <a:latin typeface="Tahoma"/>
              <a:ea typeface="Tahoma"/>
              <a:cs typeface="Tahoma"/>
              <a:sym typeface="Tahoma"/>
            </a:endParaRPr>
          </a:p>
        </p:txBody>
      </p:sp>
      <p:sp>
        <p:nvSpPr>
          <p:cNvPr id="9566" name="Google Shape;9566;p1479"/>
          <p:cNvSpPr txBox="1"/>
          <p:nvPr>
            <p:ph type="title"/>
          </p:nvPr>
        </p:nvSpPr>
        <p:spPr>
          <a:xfrm>
            <a:off x="457200" y="457200"/>
            <a:ext cx="8229600" cy="53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NMFS E-signature stakeholders</a:t>
            </a:r>
            <a:endParaRPr/>
          </a:p>
        </p:txBody>
      </p:sp>
      <p:grpSp>
        <p:nvGrpSpPr>
          <p:cNvPr id="9567" name="Google Shape;9567;p1479"/>
          <p:cNvGrpSpPr/>
          <p:nvPr/>
        </p:nvGrpSpPr>
        <p:grpSpPr>
          <a:xfrm>
            <a:off x="533400" y="990600"/>
            <a:ext cx="7162800" cy="5268913"/>
            <a:chOff x="480" y="576"/>
            <a:chExt cx="4704" cy="3830"/>
          </a:xfrm>
        </p:grpSpPr>
        <p:grpSp>
          <p:nvGrpSpPr>
            <p:cNvPr id="9568" name="Google Shape;9568;p1479"/>
            <p:cNvGrpSpPr/>
            <p:nvPr/>
          </p:nvGrpSpPr>
          <p:grpSpPr>
            <a:xfrm>
              <a:off x="480" y="720"/>
              <a:ext cx="4704" cy="3686"/>
              <a:chOff x="480" y="720"/>
              <a:chExt cx="4704" cy="3686"/>
            </a:xfrm>
          </p:grpSpPr>
          <p:sp>
            <p:nvSpPr>
              <p:cNvPr id="9569" name="Google Shape;9569;p1479"/>
              <p:cNvSpPr txBox="1"/>
              <p:nvPr/>
            </p:nvSpPr>
            <p:spPr>
              <a:xfrm>
                <a:off x="480" y="720"/>
                <a:ext cx="672" cy="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High</a:t>
                </a:r>
                <a:endParaRPr/>
              </a:p>
            </p:txBody>
          </p:sp>
          <p:sp>
            <p:nvSpPr>
              <p:cNvPr id="9570" name="Google Shape;9570;p1479"/>
              <p:cNvSpPr txBox="1"/>
              <p:nvPr/>
            </p:nvSpPr>
            <p:spPr>
              <a:xfrm rot="-5400000">
                <a:off x="575" y="2365"/>
                <a:ext cx="912" cy="26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POWER</a:t>
                </a:r>
                <a:endParaRPr/>
              </a:p>
            </p:txBody>
          </p:sp>
          <p:sp>
            <p:nvSpPr>
              <p:cNvPr id="9571" name="Google Shape;9571;p1479"/>
              <p:cNvSpPr txBox="1"/>
              <p:nvPr/>
            </p:nvSpPr>
            <p:spPr>
              <a:xfrm>
                <a:off x="2496" y="4118"/>
                <a:ext cx="960"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INTEREST</a:t>
                </a:r>
                <a:endParaRPr/>
              </a:p>
            </p:txBody>
          </p:sp>
          <p:sp>
            <p:nvSpPr>
              <p:cNvPr id="9572" name="Google Shape;9572;p1479"/>
              <p:cNvSpPr/>
              <p:nvPr/>
            </p:nvSpPr>
            <p:spPr>
              <a:xfrm>
                <a:off x="1152" y="768"/>
                <a:ext cx="1824" cy="1680"/>
              </a:xfrm>
              <a:prstGeom prst="rect">
                <a:avLst/>
              </a:prstGeom>
              <a:solidFill>
                <a:srgbClr val="99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Keep</a:t>
                </a:r>
                <a:endParaRPr/>
              </a:p>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Satisfied</a:t>
                </a:r>
                <a:endParaRPr/>
              </a:p>
            </p:txBody>
          </p:sp>
          <p:sp>
            <p:nvSpPr>
              <p:cNvPr id="9573" name="Google Shape;9573;p1479"/>
              <p:cNvSpPr/>
              <p:nvPr/>
            </p:nvSpPr>
            <p:spPr>
              <a:xfrm>
                <a:off x="1151" y="2448"/>
                <a:ext cx="1825" cy="1681"/>
              </a:xfrm>
              <a:prstGeom prst="rect">
                <a:avLst/>
              </a:prstGeom>
              <a:solidFill>
                <a:srgbClr val="99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Monitor</a:t>
                </a:r>
                <a:endParaRPr/>
              </a:p>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(Minimum Effort)</a:t>
                </a:r>
                <a:endParaRPr/>
              </a:p>
            </p:txBody>
          </p:sp>
          <p:sp>
            <p:nvSpPr>
              <p:cNvPr id="9574" name="Google Shape;9574;p1479"/>
              <p:cNvSpPr/>
              <p:nvPr/>
            </p:nvSpPr>
            <p:spPr>
              <a:xfrm>
                <a:off x="2976" y="2448"/>
                <a:ext cx="1825" cy="1681"/>
              </a:xfrm>
              <a:prstGeom prst="rect">
                <a:avLst/>
              </a:prstGeom>
              <a:solidFill>
                <a:srgbClr val="99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Keep</a:t>
                </a:r>
                <a:endParaRPr/>
              </a:p>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Informed</a:t>
                </a:r>
                <a:endParaRPr/>
              </a:p>
            </p:txBody>
          </p:sp>
          <p:sp>
            <p:nvSpPr>
              <p:cNvPr id="9575" name="Google Shape;9575;p1479"/>
              <p:cNvSpPr txBox="1"/>
              <p:nvPr/>
            </p:nvSpPr>
            <p:spPr>
              <a:xfrm>
                <a:off x="480" y="3984"/>
                <a:ext cx="672" cy="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Low</a:t>
                </a:r>
                <a:endParaRPr/>
              </a:p>
            </p:txBody>
          </p:sp>
          <p:sp>
            <p:nvSpPr>
              <p:cNvPr id="9576" name="Google Shape;9576;p1479"/>
              <p:cNvSpPr txBox="1"/>
              <p:nvPr/>
            </p:nvSpPr>
            <p:spPr>
              <a:xfrm>
                <a:off x="768" y="4097"/>
                <a:ext cx="672" cy="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Low</a:t>
                </a:r>
                <a:endParaRPr/>
              </a:p>
            </p:txBody>
          </p:sp>
          <p:sp>
            <p:nvSpPr>
              <p:cNvPr id="9577" name="Google Shape;9577;p1479"/>
              <p:cNvSpPr txBox="1"/>
              <p:nvPr/>
            </p:nvSpPr>
            <p:spPr>
              <a:xfrm>
                <a:off x="4224" y="4097"/>
                <a:ext cx="672" cy="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High</a:t>
                </a:r>
                <a:endParaRPr/>
              </a:p>
            </p:txBody>
          </p:sp>
          <p:sp>
            <p:nvSpPr>
              <p:cNvPr id="9578" name="Google Shape;9578;p1479"/>
              <p:cNvSpPr txBox="1"/>
              <p:nvPr/>
            </p:nvSpPr>
            <p:spPr>
              <a:xfrm>
                <a:off x="1152" y="768"/>
                <a:ext cx="960"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79" name="Google Shape;9579;p1479"/>
              <p:cNvSpPr txBox="1"/>
              <p:nvPr/>
            </p:nvSpPr>
            <p:spPr>
              <a:xfrm>
                <a:off x="2880" y="3820"/>
                <a:ext cx="2016" cy="233"/>
              </a:xfrm>
              <a:prstGeom prst="rect">
                <a:avLst/>
              </a:prstGeom>
              <a:noFill/>
              <a:ln>
                <a:noFill/>
              </a:ln>
            </p:spPr>
            <p:txBody>
              <a:bodyPr anchorCtr="0" anchor="t" bIns="45700" lIns="91425" spcFirstLastPara="1" rIns="91425" wrap="square" tIns="45700">
                <a:spAutoFit/>
              </a:bodyPr>
              <a:lstStyle/>
              <a:p>
                <a:pPr indent="0" lvl="0" marL="0" marR="0" rtl="0" algn="ctr">
                  <a:lnSpc>
                    <a:spcPct val="75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0" name="Google Shape;9580;p1479"/>
              <p:cNvSpPr txBox="1"/>
              <p:nvPr/>
            </p:nvSpPr>
            <p:spPr>
              <a:xfrm>
                <a:off x="2496" y="3601"/>
                <a:ext cx="480"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1" name="Google Shape;9581;p1479"/>
              <p:cNvSpPr txBox="1"/>
              <p:nvPr/>
            </p:nvSpPr>
            <p:spPr>
              <a:xfrm>
                <a:off x="1872" y="3601"/>
                <a:ext cx="576"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2" name="Google Shape;9582;p1479"/>
              <p:cNvSpPr txBox="1"/>
              <p:nvPr/>
            </p:nvSpPr>
            <p:spPr>
              <a:xfrm>
                <a:off x="1152" y="3839"/>
                <a:ext cx="912"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3" name="Google Shape;9583;p1479"/>
              <p:cNvSpPr txBox="1"/>
              <p:nvPr/>
            </p:nvSpPr>
            <p:spPr>
              <a:xfrm>
                <a:off x="2928" y="3504"/>
                <a:ext cx="187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4" name="Google Shape;9584;p1479"/>
              <p:cNvSpPr txBox="1"/>
              <p:nvPr/>
            </p:nvSpPr>
            <p:spPr>
              <a:xfrm>
                <a:off x="2976" y="2793"/>
                <a:ext cx="211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5" name="Google Shape;9585;p1479"/>
              <p:cNvSpPr/>
              <p:nvPr/>
            </p:nvSpPr>
            <p:spPr>
              <a:xfrm>
                <a:off x="2976" y="767"/>
                <a:ext cx="1825" cy="1681"/>
              </a:xfrm>
              <a:prstGeom prst="rect">
                <a:avLst/>
              </a:prstGeom>
              <a:solidFill>
                <a:srgbClr val="99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Manage</a:t>
                </a:r>
                <a:endParaRPr/>
              </a:p>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Closely</a:t>
                </a:r>
                <a:endParaRPr/>
              </a:p>
            </p:txBody>
          </p:sp>
          <p:cxnSp>
            <p:nvCxnSpPr>
              <p:cNvPr id="9586" name="Google Shape;9586;p1479"/>
              <p:cNvCxnSpPr/>
              <p:nvPr/>
            </p:nvCxnSpPr>
            <p:spPr>
              <a:xfrm>
                <a:off x="1152" y="2448"/>
                <a:ext cx="3648" cy="0"/>
              </a:xfrm>
              <a:prstGeom prst="straightConnector1">
                <a:avLst/>
              </a:prstGeom>
              <a:noFill/>
              <a:ln cap="flat" cmpd="sng" w="50800">
                <a:solidFill>
                  <a:schemeClr val="dk1"/>
                </a:solidFill>
                <a:prstDash val="solid"/>
                <a:round/>
                <a:headEnd len="med" w="med" type="none"/>
                <a:tailEnd len="med" w="med" type="none"/>
              </a:ln>
            </p:spPr>
          </p:cxnSp>
          <p:cxnSp>
            <p:nvCxnSpPr>
              <p:cNvPr id="9587" name="Google Shape;9587;p1479"/>
              <p:cNvCxnSpPr/>
              <p:nvPr/>
            </p:nvCxnSpPr>
            <p:spPr>
              <a:xfrm rot="10800000">
                <a:off x="2976" y="768"/>
                <a:ext cx="0" cy="3360"/>
              </a:xfrm>
              <a:prstGeom prst="straightConnector1">
                <a:avLst/>
              </a:prstGeom>
              <a:noFill/>
              <a:ln cap="flat" cmpd="sng" w="50800">
                <a:solidFill>
                  <a:schemeClr val="dk1"/>
                </a:solidFill>
                <a:prstDash val="solid"/>
                <a:round/>
                <a:headEnd len="med" w="med" type="none"/>
                <a:tailEnd len="med" w="med" type="none"/>
              </a:ln>
            </p:spPr>
          </p:cxnSp>
          <p:sp>
            <p:nvSpPr>
              <p:cNvPr id="9588" name="Google Shape;9588;p1479"/>
              <p:cNvSpPr txBox="1"/>
              <p:nvPr/>
            </p:nvSpPr>
            <p:spPr>
              <a:xfrm>
                <a:off x="4033" y="768"/>
                <a:ext cx="959"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89" name="Google Shape;9589;p1479"/>
              <p:cNvSpPr txBox="1"/>
              <p:nvPr/>
            </p:nvSpPr>
            <p:spPr>
              <a:xfrm>
                <a:off x="2832" y="768"/>
                <a:ext cx="960"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90" name="Google Shape;9590;p1479"/>
              <p:cNvSpPr txBox="1"/>
              <p:nvPr/>
            </p:nvSpPr>
            <p:spPr>
              <a:xfrm>
                <a:off x="2736" y="1200"/>
                <a:ext cx="2304" cy="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cxnSp>
            <p:nvCxnSpPr>
              <p:cNvPr id="9591" name="Google Shape;9591;p1479"/>
              <p:cNvCxnSpPr/>
              <p:nvPr/>
            </p:nvCxnSpPr>
            <p:spPr>
              <a:xfrm>
                <a:off x="1153" y="4128"/>
                <a:ext cx="4031" cy="0"/>
              </a:xfrm>
              <a:prstGeom prst="straightConnector1">
                <a:avLst/>
              </a:prstGeom>
              <a:noFill/>
              <a:ln cap="flat" cmpd="sng" w="50800">
                <a:solidFill>
                  <a:schemeClr val="dk1"/>
                </a:solidFill>
                <a:prstDash val="solid"/>
                <a:round/>
                <a:headEnd len="med" w="med" type="none"/>
                <a:tailEnd len="med" w="med" type="triangle"/>
              </a:ln>
            </p:spPr>
          </p:cxnSp>
          <p:sp>
            <p:nvSpPr>
              <p:cNvPr id="9592" name="Google Shape;9592;p1479"/>
              <p:cNvSpPr txBox="1"/>
              <p:nvPr/>
            </p:nvSpPr>
            <p:spPr>
              <a:xfrm>
                <a:off x="2832" y="1968"/>
                <a:ext cx="211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sp>
            <p:nvSpPr>
              <p:cNvPr id="9593" name="Google Shape;9593;p1479"/>
              <p:cNvSpPr txBox="1"/>
              <p:nvPr/>
            </p:nvSpPr>
            <p:spPr>
              <a:xfrm>
                <a:off x="2832" y="2150"/>
                <a:ext cx="211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t/>
                </a:r>
                <a:endParaRPr b="1" i="0" sz="2000" u="none" cap="none" strike="noStrike">
                  <a:solidFill>
                    <a:srgbClr val="EF7057"/>
                  </a:solidFill>
                  <a:latin typeface="Architects Daughter"/>
                  <a:ea typeface="Architects Daughter"/>
                  <a:cs typeface="Architects Daughter"/>
                  <a:sym typeface="Architects Daughter"/>
                </a:endParaRPr>
              </a:p>
            </p:txBody>
          </p:sp>
        </p:grpSp>
        <p:cxnSp>
          <p:nvCxnSpPr>
            <p:cNvPr id="9594" name="Google Shape;9594;p1479"/>
            <p:cNvCxnSpPr/>
            <p:nvPr/>
          </p:nvCxnSpPr>
          <p:spPr>
            <a:xfrm rot="10800000">
              <a:off x="1152" y="576"/>
              <a:ext cx="0" cy="3552"/>
            </a:xfrm>
            <a:prstGeom prst="straightConnector1">
              <a:avLst/>
            </a:prstGeom>
            <a:noFill/>
            <a:ln cap="flat" cmpd="sng" w="50800">
              <a:solidFill>
                <a:schemeClr val="dk1"/>
              </a:solidFill>
              <a:prstDash val="solid"/>
              <a:round/>
              <a:headEnd len="med" w="med" type="none"/>
              <a:tailEnd len="med" w="med" type="triangle"/>
            </a:ln>
          </p:spPr>
        </p:cxnSp>
      </p:grpSp>
      <p:sp>
        <p:nvSpPr>
          <p:cNvPr id="9595" name="Google Shape;9595;p1479"/>
          <p:cNvSpPr txBox="1"/>
          <p:nvPr/>
        </p:nvSpPr>
        <p:spPr>
          <a:xfrm>
            <a:off x="4419600" y="4191000"/>
            <a:ext cx="611188"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CIO</a:t>
            </a:r>
            <a:endParaRPr/>
          </a:p>
        </p:txBody>
      </p:sp>
      <p:sp>
        <p:nvSpPr>
          <p:cNvPr id="9596" name="Google Shape;9596;p1479"/>
          <p:cNvSpPr txBox="1"/>
          <p:nvPr/>
        </p:nvSpPr>
        <p:spPr>
          <a:xfrm>
            <a:off x="5867400" y="2819400"/>
            <a:ext cx="666750"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FIS</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PMT</a:t>
            </a:r>
            <a:endParaRPr/>
          </a:p>
        </p:txBody>
      </p:sp>
      <p:sp>
        <p:nvSpPr>
          <p:cNvPr id="9597" name="Google Shape;9597;p1479"/>
          <p:cNvSpPr txBox="1"/>
          <p:nvPr/>
        </p:nvSpPr>
        <p:spPr>
          <a:xfrm>
            <a:off x="5638800" y="3810000"/>
            <a:ext cx="1177925"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Software</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Vendors</a:t>
            </a:r>
            <a:endParaRPr/>
          </a:p>
        </p:txBody>
      </p:sp>
      <p:sp>
        <p:nvSpPr>
          <p:cNvPr id="9598" name="Google Shape;9598;p1479"/>
          <p:cNvSpPr txBox="1"/>
          <p:nvPr/>
        </p:nvSpPr>
        <p:spPr>
          <a:xfrm>
            <a:off x="5791200" y="1447800"/>
            <a:ext cx="1144588"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Regional</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Offices</a:t>
            </a:r>
            <a:endParaRPr/>
          </a:p>
        </p:txBody>
      </p:sp>
      <p:sp>
        <p:nvSpPr>
          <p:cNvPr id="9599" name="Google Shape;9599;p1479"/>
          <p:cNvSpPr txBox="1"/>
          <p:nvPr/>
        </p:nvSpPr>
        <p:spPr>
          <a:xfrm>
            <a:off x="4495800" y="2209800"/>
            <a:ext cx="633413"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OLE</a:t>
            </a:r>
            <a:endParaRPr/>
          </a:p>
        </p:txBody>
      </p:sp>
      <p:sp>
        <p:nvSpPr>
          <p:cNvPr id="9600" name="Google Shape;9600;p1479"/>
          <p:cNvSpPr txBox="1"/>
          <p:nvPr/>
        </p:nvSpPr>
        <p:spPr>
          <a:xfrm>
            <a:off x="3124200" y="3657600"/>
            <a:ext cx="1133475"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Office of</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Policy</a:t>
            </a:r>
            <a:endParaRPr/>
          </a:p>
        </p:txBody>
      </p:sp>
      <p:sp>
        <p:nvSpPr>
          <p:cNvPr id="9601" name="Google Shape;9601;p1479"/>
          <p:cNvSpPr txBox="1"/>
          <p:nvPr/>
        </p:nvSpPr>
        <p:spPr>
          <a:xfrm>
            <a:off x="3200400" y="2819400"/>
            <a:ext cx="63817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GCF</a:t>
            </a:r>
            <a:endParaRPr/>
          </a:p>
        </p:txBody>
      </p:sp>
      <p:sp>
        <p:nvSpPr>
          <p:cNvPr id="9602" name="Google Shape;9602;p1479"/>
          <p:cNvSpPr txBox="1"/>
          <p:nvPr/>
        </p:nvSpPr>
        <p:spPr>
          <a:xfrm>
            <a:off x="2590800" y="5029200"/>
            <a:ext cx="1016000"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IT</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Experts</a:t>
            </a:r>
            <a:endParaRPr/>
          </a:p>
        </p:txBody>
      </p:sp>
      <p:sp>
        <p:nvSpPr>
          <p:cNvPr id="9603" name="Google Shape;9603;p1479"/>
          <p:cNvSpPr txBox="1"/>
          <p:nvPr/>
        </p:nvSpPr>
        <p:spPr>
          <a:xfrm>
            <a:off x="1600200" y="3657600"/>
            <a:ext cx="1633538" cy="1006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Fisheries</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Management</a:t>
            </a:r>
            <a:endParaRPr/>
          </a:p>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Councils</a:t>
            </a:r>
            <a:endParaRPr/>
          </a:p>
        </p:txBody>
      </p:sp>
      <p:sp>
        <p:nvSpPr>
          <p:cNvPr id="9604" name="Google Shape;9604;p1479"/>
          <p:cNvSpPr txBox="1"/>
          <p:nvPr/>
        </p:nvSpPr>
        <p:spPr>
          <a:xfrm>
            <a:off x="5105400" y="5257800"/>
            <a:ext cx="130492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End Users</a:t>
            </a:r>
            <a:endParaRPr/>
          </a:p>
        </p:txBody>
      </p:sp>
      <p:sp>
        <p:nvSpPr>
          <p:cNvPr id="9605" name="Google Shape;9605;p1479"/>
          <p:cNvSpPr txBox="1"/>
          <p:nvPr/>
        </p:nvSpPr>
        <p:spPr>
          <a:xfrm>
            <a:off x="1676400" y="2590800"/>
            <a:ext cx="8382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NOAA</a:t>
            </a:r>
            <a:endParaRPr/>
          </a:p>
        </p:txBody>
      </p:sp>
      <p:sp>
        <p:nvSpPr>
          <p:cNvPr id="9606" name="Google Shape;9606;p1479"/>
          <p:cNvSpPr txBox="1"/>
          <p:nvPr/>
        </p:nvSpPr>
        <p:spPr>
          <a:xfrm>
            <a:off x="1676400" y="1676400"/>
            <a:ext cx="8382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OMB</a:t>
            </a:r>
            <a:endParaRPr/>
          </a:p>
        </p:txBody>
      </p:sp>
      <p:sp>
        <p:nvSpPr>
          <p:cNvPr id="9607" name="Google Shape;9607;p1479"/>
          <p:cNvSpPr txBox="1"/>
          <p:nvPr/>
        </p:nvSpPr>
        <p:spPr>
          <a:xfrm>
            <a:off x="3124200" y="1752600"/>
            <a:ext cx="11430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GCLE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